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4"/>
    <p:sldMasterId id="214748379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9" r:id="rId7"/>
    <p:sldId id="270" r:id="rId8"/>
    <p:sldId id="271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971"/>
    <a:srgbClr val="015DAA"/>
    <a:srgbClr val="000000"/>
    <a:srgbClr val="EF3E33"/>
    <a:srgbClr val="DE982F"/>
    <a:srgbClr val="309492"/>
    <a:srgbClr val="5494BB"/>
    <a:srgbClr val="E7794B"/>
    <a:srgbClr val="E77F4B"/>
    <a:srgbClr val="869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2"/>
    <p:restoredTop sz="91778" autoAdjust="0"/>
  </p:normalViewPr>
  <p:slideViewPr>
    <p:cSldViewPr snapToGrid="0" snapToObjects="1">
      <p:cViewPr varScale="1">
        <p:scale>
          <a:sx n="48" d="100"/>
          <a:sy n="48" d="100"/>
        </p:scale>
        <p:origin x="11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7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A1D40F-1B07-7941-B23D-4A55B2AF64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A3C85-5188-1D42-9B87-24D15EBF18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9AB76-716A-D343-816C-9945446D3BE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EDC5C3-E1BF-4240-8AFE-982C4B4AB3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6B298-E10E-1D48-868B-16E2AB2811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DB3A2-1D73-224F-9B85-5BBD21D8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0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4772A-8C8C-4318-8CE7-50C1115F0A6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4976E-7B75-4B6A-B7E3-2C9EB6EF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4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rcom.corp.expeditors.com/marcom/" TargetMode="External"/><Relationship Id="rId2" Type="http://schemas.openxmlformats.org/officeDocument/2006/relationships/hyperlink" Target="https://insite.expeditors.com/depts/marketing-comm/Pages/Images-Library.aspx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Forma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5E239D-62D0-464B-BE66-A12A78EEF194}"/>
              </a:ext>
            </a:extLst>
          </p:cNvPr>
          <p:cNvSpPr/>
          <p:nvPr userDrawn="1"/>
        </p:nvSpPr>
        <p:spPr>
          <a:xfrm>
            <a:off x="-5774" y="0"/>
            <a:ext cx="12197774" cy="6857999"/>
          </a:xfrm>
          <a:prstGeom prst="rect">
            <a:avLst/>
          </a:prstGeom>
          <a:gradFill>
            <a:gsLst>
              <a:gs pos="78000">
                <a:srgbClr val="21405A">
                  <a:alpha val="51000"/>
                </a:srgbClr>
              </a:gs>
              <a:gs pos="51000">
                <a:srgbClr val="21405A">
                  <a:alpha val="71000"/>
                </a:srgbClr>
              </a:gs>
              <a:gs pos="2000">
                <a:srgbClr val="21405A"/>
              </a:gs>
              <a:gs pos="99000">
                <a:srgbClr val="21405A">
                  <a:alpha val="3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E49B12-EB01-EA4C-9F70-FC3C36545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011" y="1891717"/>
            <a:ext cx="4606137" cy="16698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FBC5BD-6F5A-AD4D-9C4E-E82EC5C49254}"/>
              </a:ext>
            </a:extLst>
          </p:cNvPr>
          <p:cNvSpPr/>
          <p:nvPr userDrawn="1"/>
        </p:nvSpPr>
        <p:spPr>
          <a:xfrm>
            <a:off x="347547" y="328961"/>
            <a:ext cx="11496907" cy="62000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66DD81-4B18-AF43-9DE9-0856BC44F541}"/>
              </a:ext>
            </a:extLst>
          </p:cNvPr>
          <p:cNvCxnSpPr>
            <a:cxnSpLocks/>
          </p:cNvCxnSpPr>
          <p:nvPr userDrawn="1"/>
        </p:nvCxnSpPr>
        <p:spPr>
          <a:xfrm>
            <a:off x="1086679" y="3607899"/>
            <a:ext cx="470452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EAC0A70-5CF7-4D46-96DE-182045AC54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615" y="3858721"/>
            <a:ext cx="10225785" cy="5191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pc="600" dirty="0" err="1"/>
              <a:t>verdana</a:t>
            </a:r>
            <a:r>
              <a:rPr lang="en-US" spc="600" dirty="0"/>
              <a:t> BOLD, 32PT,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C06CE7-A413-414E-9FA6-17378E3318D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462110"/>
            <a:ext cx="10761738" cy="5044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00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5D4DBED4-7607-6443-B1AB-20075FBEDB8B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0F58C-C595-7A4D-AAED-26BF36EF43C0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34B8479-5758-F941-82CA-EC2EE40BF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49168-70EF-D541-8E41-26ED0F556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5" b="-2871"/>
          <a:stretch/>
        </p:blipFill>
        <p:spPr>
          <a:xfrm>
            <a:off x="744747" y="1595886"/>
            <a:ext cx="10340196" cy="47226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134860-507F-9642-8DA5-ECEAB41C8731}"/>
              </a:ext>
            </a:extLst>
          </p:cNvPr>
          <p:cNvCxnSpPr/>
          <p:nvPr userDrawn="1"/>
        </p:nvCxnSpPr>
        <p:spPr>
          <a:xfrm>
            <a:off x="-16295" y="1598064"/>
            <a:ext cx="122196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9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DA6092A-45CA-8749-B8EC-2035D126B05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00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5D4DBED4-7607-6443-B1AB-20075FBEDB8B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0F58C-C595-7A4D-AAED-26BF36EF43C0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34B8479-5758-F941-82CA-EC2EE40BF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14" name="Pentagon 13">
            <a:extLst>
              <a:ext uri="{FF2B5EF4-FFF2-40B4-BE49-F238E27FC236}">
                <a16:creationId xmlns:a16="http://schemas.microsoft.com/office/drawing/2014/main" id="{5B10A20E-8CCD-D247-8BA4-9027876E5F8A}"/>
              </a:ext>
            </a:extLst>
          </p:cNvPr>
          <p:cNvSpPr/>
          <p:nvPr userDrawn="1"/>
        </p:nvSpPr>
        <p:spPr>
          <a:xfrm>
            <a:off x="944255" y="2444678"/>
            <a:ext cx="2514600" cy="673100"/>
          </a:xfrm>
          <a:custGeom>
            <a:avLst/>
            <a:gdLst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0 w 2514600"/>
              <a:gd name="connsiteY5" fmla="*/ 0 h 673100"/>
              <a:gd name="connsiteX0" fmla="*/ 11 w 2514611"/>
              <a:gd name="connsiteY0" fmla="*/ 0 h 673100"/>
              <a:gd name="connsiteX1" fmla="*/ 2178061 w 2514611"/>
              <a:gd name="connsiteY1" fmla="*/ 0 h 673100"/>
              <a:gd name="connsiteX2" fmla="*/ 2514611 w 2514611"/>
              <a:gd name="connsiteY2" fmla="*/ 336550 h 673100"/>
              <a:gd name="connsiteX3" fmla="*/ 2178061 w 2514611"/>
              <a:gd name="connsiteY3" fmla="*/ 673100 h 673100"/>
              <a:gd name="connsiteX4" fmla="*/ 11 w 2514611"/>
              <a:gd name="connsiteY4" fmla="*/ 673100 h 673100"/>
              <a:gd name="connsiteX5" fmla="*/ 300845 w 2514611"/>
              <a:gd name="connsiteY5" fmla="*/ 321873 h 673100"/>
              <a:gd name="connsiteX6" fmla="*/ 11 w 2514611"/>
              <a:gd name="connsiteY6" fmla="*/ 0 h 673100"/>
              <a:gd name="connsiteX0" fmla="*/ 38 w 2514638"/>
              <a:gd name="connsiteY0" fmla="*/ 0 h 673100"/>
              <a:gd name="connsiteX1" fmla="*/ 2178088 w 2514638"/>
              <a:gd name="connsiteY1" fmla="*/ 0 h 673100"/>
              <a:gd name="connsiteX2" fmla="*/ 2514638 w 2514638"/>
              <a:gd name="connsiteY2" fmla="*/ 336550 h 673100"/>
              <a:gd name="connsiteX3" fmla="*/ 2178088 w 2514638"/>
              <a:gd name="connsiteY3" fmla="*/ 673100 h 673100"/>
              <a:gd name="connsiteX4" fmla="*/ 38 w 2514638"/>
              <a:gd name="connsiteY4" fmla="*/ 673100 h 673100"/>
              <a:gd name="connsiteX5" fmla="*/ 300872 w 2514638"/>
              <a:gd name="connsiteY5" fmla="*/ 321873 h 673100"/>
              <a:gd name="connsiteX6" fmla="*/ 38 w 2514638"/>
              <a:gd name="connsiteY6" fmla="*/ 0 h 673100"/>
              <a:gd name="connsiteX0" fmla="*/ 545 w 2515145"/>
              <a:gd name="connsiteY0" fmla="*/ 0 h 673100"/>
              <a:gd name="connsiteX1" fmla="*/ 2178595 w 2515145"/>
              <a:gd name="connsiteY1" fmla="*/ 0 h 673100"/>
              <a:gd name="connsiteX2" fmla="*/ 2515145 w 2515145"/>
              <a:gd name="connsiteY2" fmla="*/ 336550 h 673100"/>
              <a:gd name="connsiteX3" fmla="*/ 2178595 w 2515145"/>
              <a:gd name="connsiteY3" fmla="*/ 673100 h 673100"/>
              <a:gd name="connsiteX4" fmla="*/ 545 w 2515145"/>
              <a:gd name="connsiteY4" fmla="*/ 673100 h 673100"/>
              <a:gd name="connsiteX5" fmla="*/ 301379 w 2515145"/>
              <a:gd name="connsiteY5" fmla="*/ 321873 h 673100"/>
              <a:gd name="connsiteX6" fmla="*/ 545 w 2515145"/>
              <a:gd name="connsiteY6" fmla="*/ 0 h 673100"/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300834 w 2514600"/>
              <a:gd name="connsiteY5" fmla="*/ 321873 h 673100"/>
              <a:gd name="connsiteX6" fmla="*/ 0 w 2514600"/>
              <a:gd name="connsiteY6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0" h="673100">
                <a:moveTo>
                  <a:pt x="0" y="0"/>
                </a:moveTo>
                <a:lnTo>
                  <a:pt x="2178050" y="0"/>
                </a:lnTo>
                <a:lnTo>
                  <a:pt x="2514600" y="336550"/>
                </a:lnTo>
                <a:lnTo>
                  <a:pt x="2178050" y="673100"/>
                </a:lnTo>
                <a:lnTo>
                  <a:pt x="0" y="673100"/>
                </a:lnTo>
                <a:cubicBezTo>
                  <a:pt x="290154" y="326176"/>
                  <a:pt x="-11805" y="683788"/>
                  <a:pt x="300834" y="321873"/>
                </a:cubicBezTo>
                <a:lnTo>
                  <a:pt x="0" y="0"/>
                </a:lnTo>
                <a:close/>
              </a:path>
            </a:pathLst>
          </a:custGeom>
          <a:solidFill>
            <a:srgbClr val="5494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Pentagon 13">
            <a:extLst>
              <a:ext uri="{FF2B5EF4-FFF2-40B4-BE49-F238E27FC236}">
                <a16:creationId xmlns:a16="http://schemas.microsoft.com/office/drawing/2014/main" id="{2A386A50-D08D-D04D-804C-5C051A140E01}"/>
              </a:ext>
            </a:extLst>
          </p:cNvPr>
          <p:cNvSpPr/>
          <p:nvPr userDrawn="1"/>
        </p:nvSpPr>
        <p:spPr>
          <a:xfrm>
            <a:off x="3560133" y="2459557"/>
            <a:ext cx="2514600" cy="673100"/>
          </a:xfrm>
          <a:custGeom>
            <a:avLst/>
            <a:gdLst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0 w 2514600"/>
              <a:gd name="connsiteY5" fmla="*/ 0 h 673100"/>
              <a:gd name="connsiteX0" fmla="*/ 11 w 2514611"/>
              <a:gd name="connsiteY0" fmla="*/ 0 h 673100"/>
              <a:gd name="connsiteX1" fmla="*/ 2178061 w 2514611"/>
              <a:gd name="connsiteY1" fmla="*/ 0 h 673100"/>
              <a:gd name="connsiteX2" fmla="*/ 2514611 w 2514611"/>
              <a:gd name="connsiteY2" fmla="*/ 336550 h 673100"/>
              <a:gd name="connsiteX3" fmla="*/ 2178061 w 2514611"/>
              <a:gd name="connsiteY3" fmla="*/ 673100 h 673100"/>
              <a:gd name="connsiteX4" fmla="*/ 11 w 2514611"/>
              <a:gd name="connsiteY4" fmla="*/ 673100 h 673100"/>
              <a:gd name="connsiteX5" fmla="*/ 300845 w 2514611"/>
              <a:gd name="connsiteY5" fmla="*/ 321873 h 673100"/>
              <a:gd name="connsiteX6" fmla="*/ 11 w 2514611"/>
              <a:gd name="connsiteY6" fmla="*/ 0 h 673100"/>
              <a:gd name="connsiteX0" fmla="*/ 38 w 2514638"/>
              <a:gd name="connsiteY0" fmla="*/ 0 h 673100"/>
              <a:gd name="connsiteX1" fmla="*/ 2178088 w 2514638"/>
              <a:gd name="connsiteY1" fmla="*/ 0 h 673100"/>
              <a:gd name="connsiteX2" fmla="*/ 2514638 w 2514638"/>
              <a:gd name="connsiteY2" fmla="*/ 336550 h 673100"/>
              <a:gd name="connsiteX3" fmla="*/ 2178088 w 2514638"/>
              <a:gd name="connsiteY3" fmla="*/ 673100 h 673100"/>
              <a:gd name="connsiteX4" fmla="*/ 38 w 2514638"/>
              <a:gd name="connsiteY4" fmla="*/ 673100 h 673100"/>
              <a:gd name="connsiteX5" fmla="*/ 300872 w 2514638"/>
              <a:gd name="connsiteY5" fmla="*/ 321873 h 673100"/>
              <a:gd name="connsiteX6" fmla="*/ 38 w 2514638"/>
              <a:gd name="connsiteY6" fmla="*/ 0 h 673100"/>
              <a:gd name="connsiteX0" fmla="*/ 545 w 2515145"/>
              <a:gd name="connsiteY0" fmla="*/ 0 h 673100"/>
              <a:gd name="connsiteX1" fmla="*/ 2178595 w 2515145"/>
              <a:gd name="connsiteY1" fmla="*/ 0 h 673100"/>
              <a:gd name="connsiteX2" fmla="*/ 2515145 w 2515145"/>
              <a:gd name="connsiteY2" fmla="*/ 336550 h 673100"/>
              <a:gd name="connsiteX3" fmla="*/ 2178595 w 2515145"/>
              <a:gd name="connsiteY3" fmla="*/ 673100 h 673100"/>
              <a:gd name="connsiteX4" fmla="*/ 545 w 2515145"/>
              <a:gd name="connsiteY4" fmla="*/ 673100 h 673100"/>
              <a:gd name="connsiteX5" fmla="*/ 301379 w 2515145"/>
              <a:gd name="connsiteY5" fmla="*/ 321873 h 673100"/>
              <a:gd name="connsiteX6" fmla="*/ 545 w 2515145"/>
              <a:gd name="connsiteY6" fmla="*/ 0 h 673100"/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300834 w 2514600"/>
              <a:gd name="connsiteY5" fmla="*/ 321873 h 673100"/>
              <a:gd name="connsiteX6" fmla="*/ 0 w 2514600"/>
              <a:gd name="connsiteY6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0" h="673100">
                <a:moveTo>
                  <a:pt x="0" y="0"/>
                </a:moveTo>
                <a:lnTo>
                  <a:pt x="2178050" y="0"/>
                </a:lnTo>
                <a:lnTo>
                  <a:pt x="2514600" y="336550"/>
                </a:lnTo>
                <a:lnTo>
                  <a:pt x="2178050" y="673100"/>
                </a:lnTo>
                <a:lnTo>
                  <a:pt x="0" y="673100"/>
                </a:lnTo>
                <a:cubicBezTo>
                  <a:pt x="290154" y="326176"/>
                  <a:pt x="-11805" y="683788"/>
                  <a:pt x="300834" y="321873"/>
                </a:cubicBezTo>
                <a:lnTo>
                  <a:pt x="0" y="0"/>
                </a:lnTo>
                <a:close/>
              </a:path>
            </a:pathLst>
          </a:custGeom>
          <a:solidFill>
            <a:srgbClr val="869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Pentagon 13">
            <a:extLst>
              <a:ext uri="{FF2B5EF4-FFF2-40B4-BE49-F238E27FC236}">
                <a16:creationId xmlns:a16="http://schemas.microsoft.com/office/drawing/2014/main" id="{4EF23AC5-D864-FE42-B86C-631343F9D07F}"/>
              </a:ext>
            </a:extLst>
          </p:cNvPr>
          <p:cNvSpPr/>
          <p:nvPr userDrawn="1"/>
        </p:nvSpPr>
        <p:spPr>
          <a:xfrm>
            <a:off x="6187586" y="2444678"/>
            <a:ext cx="2514600" cy="673100"/>
          </a:xfrm>
          <a:custGeom>
            <a:avLst/>
            <a:gdLst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0 w 2514600"/>
              <a:gd name="connsiteY5" fmla="*/ 0 h 673100"/>
              <a:gd name="connsiteX0" fmla="*/ 11 w 2514611"/>
              <a:gd name="connsiteY0" fmla="*/ 0 h 673100"/>
              <a:gd name="connsiteX1" fmla="*/ 2178061 w 2514611"/>
              <a:gd name="connsiteY1" fmla="*/ 0 h 673100"/>
              <a:gd name="connsiteX2" fmla="*/ 2514611 w 2514611"/>
              <a:gd name="connsiteY2" fmla="*/ 336550 h 673100"/>
              <a:gd name="connsiteX3" fmla="*/ 2178061 w 2514611"/>
              <a:gd name="connsiteY3" fmla="*/ 673100 h 673100"/>
              <a:gd name="connsiteX4" fmla="*/ 11 w 2514611"/>
              <a:gd name="connsiteY4" fmla="*/ 673100 h 673100"/>
              <a:gd name="connsiteX5" fmla="*/ 300845 w 2514611"/>
              <a:gd name="connsiteY5" fmla="*/ 321873 h 673100"/>
              <a:gd name="connsiteX6" fmla="*/ 11 w 2514611"/>
              <a:gd name="connsiteY6" fmla="*/ 0 h 673100"/>
              <a:gd name="connsiteX0" fmla="*/ 38 w 2514638"/>
              <a:gd name="connsiteY0" fmla="*/ 0 h 673100"/>
              <a:gd name="connsiteX1" fmla="*/ 2178088 w 2514638"/>
              <a:gd name="connsiteY1" fmla="*/ 0 h 673100"/>
              <a:gd name="connsiteX2" fmla="*/ 2514638 w 2514638"/>
              <a:gd name="connsiteY2" fmla="*/ 336550 h 673100"/>
              <a:gd name="connsiteX3" fmla="*/ 2178088 w 2514638"/>
              <a:gd name="connsiteY3" fmla="*/ 673100 h 673100"/>
              <a:gd name="connsiteX4" fmla="*/ 38 w 2514638"/>
              <a:gd name="connsiteY4" fmla="*/ 673100 h 673100"/>
              <a:gd name="connsiteX5" fmla="*/ 300872 w 2514638"/>
              <a:gd name="connsiteY5" fmla="*/ 321873 h 673100"/>
              <a:gd name="connsiteX6" fmla="*/ 38 w 2514638"/>
              <a:gd name="connsiteY6" fmla="*/ 0 h 673100"/>
              <a:gd name="connsiteX0" fmla="*/ 545 w 2515145"/>
              <a:gd name="connsiteY0" fmla="*/ 0 h 673100"/>
              <a:gd name="connsiteX1" fmla="*/ 2178595 w 2515145"/>
              <a:gd name="connsiteY1" fmla="*/ 0 h 673100"/>
              <a:gd name="connsiteX2" fmla="*/ 2515145 w 2515145"/>
              <a:gd name="connsiteY2" fmla="*/ 336550 h 673100"/>
              <a:gd name="connsiteX3" fmla="*/ 2178595 w 2515145"/>
              <a:gd name="connsiteY3" fmla="*/ 673100 h 673100"/>
              <a:gd name="connsiteX4" fmla="*/ 545 w 2515145"/>
              <a:gd name="connsiteY4" fmla="*/ 673100 h 673100"/>
              <a:gd name="connsiteX5" fmla="*/ 301379 w 2515145"/>
              <a:gd name="connsiteY5" fmla="*/ 321873 h 673100"/>
              <a:gd name="connsiteX6" fmla="*/ 545 w 2515145"/>
              <a:gd name="connsiteY6" fmla="*/ 0 h 673100"/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300834 w 2514600"/>
              <a:gd name="connsiteY5" fmla="*/ 321873 h 673100"/>
              <a:gd name="connsiteX6" fmla="*/ 0 w 2514600"/>
              <a:gd name="connsiteY6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0" h="673100">
                <a:moveTo>
                  <a:pt x="0" y="0"/>
                </a:moveTo>
                <a:lnTo>
                  <a:pt x="2178050" y="0"/>
                </a:lnTo>
                <a:lnTo>
                  <a:pt x="2514600" y="336550"/>
                </a:lnTo>
                <a:lnTo>
                  <a:pt x="2178050" y="673100"/>
                </a:lnTo>
                <a:lnTo>
                  <a:pt x="0" y="673100"/>
                </a:lnTo>
                <a:cubicBezTo>
                  <a:pt x="290154" y="326176"/>
                  <a:pt x="-11805" y="683788"/>
                  <a:pt x="300834" y="321873"/>
                </a:cubicBezTo>
                <a:lnTo>
                  <a:pt x="0" y="0"/>
                </a:lnTo>
                <a:close/>
              </a:path>
            </a:pathLst>
          </a:custGeom>
          <a:solidFill>
            <a:srgbClr val="DE98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Pentagon 13">
            <a:extLst>
              <a:ext uri="{FF2B5EF4-FFF2-40B4-BE49-F238E27FC236}">
                <a16:creationId xmlns:a16="http://schemas.microsoft.com/office/drawing/2014/main" id="{F8FAD11E-3EDC-164E-8B32-AD808C0CEA6E}"/>
              </a:ext>
            </a:extLst>
          </p:cNvPr>
          <p:cNvSpPr/>
          <p:nvPr userDrawn="1"/>
        </p:nvSpPr>
        <p:spPr>
          <a:xfrm>
            <a:off x="8815039" y="2444678"/>
            <a:ext cx="2514600" cy="673100"/>
          </a:xfrm>
          <a:custGeom>
            <a:avLst/>
            <a:gdLst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0 w 2514600"/>
              <a:gd name="connsiteY5" fmla="*/ 0 h 673100"/>
              <a:gd name="connsiteX0" fmla="*/ 11 w 2514611"/>
              <a:gd name="connsiteY0" fmla="*/ 0 h 673100"/>
              <a:gd name="connsiteX1" fmla="*/ 2178061 w 2514611"/>
              <a:gd name="connsiteY1" fmla="*/ 0 h 673100"/>
              <a:gd name="connsiteX2" fmla="*/ 2514611 w 2514611"/>
              <a:gd name="connsiteY2" fmla="*/ 336550 h 673100"/>
              <a:gd name="connsiteX3" fmla="*/ 2178061 w 2514611"/>
              <a:gd name="connsiteY3" fmla="*/ 673100 h 673100"/>
              <a:gd name="connsiteX4" fmla="*/ 11 w 2514611"/>
              <a:gd name="connsiteY4" fmla="*/ 673100 h 673100"/>
              <a:gd name="connsiteX5" fmla="*/ 300845 w 2514611"/>
              <a:gd name="connsiteY5" fmla="*/ 321873 h 673100"/>
              <a:gd name="connsiteX6" fmla="*/ 11 w 2514611"/>
              <a:gd name="connsiteY6" fmla="*/ 0 h 673100"/>
              <a:gd name="connsiteX0" fmla="*/ 38 w 2514638"/>
              <a:gd name="connsiteY0" fmla="*/ 0 h 673100"/>
              <a:gd name="connsiteX1" fmla="*/ 2178088 w 2514638"/>
              <a:gd name="connsiteY1" fmla="*/ 0 h 673100"/>
              <a:gd name="connsiteX2" fmla="*/ 2514638 w 2514638"/>
              <a:gd name="connsiteY2" fmla="*/ 336550 h 673100"/>
              <a:gd name="connsiteX3" fmla="*/ 2178088 w 2514638"/>
              <a:gd name="connsiteY3" fmla="*/ 673100 h 673100"/>
              <a:gd name="connsiteX4" fmla="*/ 38 w 2514638"/>
              <a:gd name="connsiteY4" fmla="*/ 673100 h 673100"/>
              <a:gd name="connsiteX5" fmla="*/ 300872 w 2514638"/>
              <a:gd name="connsiteY5" fmla="*/ 321873 h 673100"/>
              <a:gd name="connsiteX6" fmla="*/ 38 w 2514638"/>
              <a:gd name="connsiteY6" fmla="*/ 0 h 673100"/>
              <a:gd name="connsiteX0" fmla="*/ 545 w 2515145"/>
              <a:gd name="connsiteY0" fmla="*/ 0 h 673100"/>
              <a:gd name="connsiteX1" fmla="*/ 2178595 w 2515145"/>
              <a:gd name="connsiteY1" fmla="*/ 0 h 673100"/>
              <a:gd name="connsiteX2" fmla="*/ 2515145 w 2515145"/>
              <a:gd name="connsiteY2" fmla="*/ 336550 h 673100"/>
              <a:gd name="connsiteX3" fmla="*/ 2178595 w 2515145"/>
              <a:gd name="connsiteY3" fmla="*/ 673100 h 673100"/>
              <a:gd name="connsiteX4" fmla="*/ 545 w 2515145"/>
              <a:gd name="connsiteY4" fmla="*/ 673100 h 673100"/>
              <a:gd name="connsiteX5" fmla="*/ 301379 w 2515145"/>
              <a:gd name="connsiteY5" fmla="*/ 321873 h 673100"/>
              <a:gd name="connsiteX6" fmla="*/ 545 w 2515145"/>
              <a:gd name="connsiteY6" fmla="*/ 0 h 673100"/>
              <a:gd name="connsiteX0" fmla="*/ 0 w 2514600"/>
              <a:gd name="connsiteY0" fmla="*/ 0 h 673100"/>
              <a:gd name="connsiteX1" fmla="*/ 2178050 w 2514600"/>
              <a:gd name="connsiteY1" fmla="*/ 0 h 673100"/>
              <a:gd name="connsiteX2" fmla="*/ 2514600 w 2514600"/>
              <a:gd name="connsiteY2" fmla="*/ 336550 h 673100"/>
              <a:gd name="connsiteX3" fmla="*/ 2178050 w 2514600"/>
              <a:gd name="connsiteY3" fmla="*/ 673100 h 673100"/>
              <a:gd name="connsiteX4" fmla="*/ 0 w 2514600"/>
              <a:gd name="connsiteY4" fmla="*/ 673100 h 673100"/>
              <a:gd name="connsiteX5" fmla="*/ 300834 w 2514600"/>
              <a:gd name="connsiteY5" fmla="*/ 321873 h 673100"/>
              <a:gd name="connsiteX6" fmla="*/ 0 w 2514600"/>
              <a:gd name="connsiteY6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0" h="673100">
                <a:moveTo>
                  <a:pt x="0" y="0"/>
                </a:moveTo>
                <a:lnTo>
                  <a:pt x="2178050" y="0"/>
                </a:lnTo>
                <a:lnTo>
                  <a:pt x="2514600" y="336550"/>
                </a:lnTo>
                <a:lnTo>
                  <a:pt x="2178050" y="673100"/>
                </a:lnTo>
                <a:lnTo>
                  <a:pt x="0" y="673100"/>
                </a:lnTo>
                <a:cubicBezTo>
                  <a:pt x="290154" y="326176"/>
                  <a:pt x="-11805" y="683788"/>
                  <a:pt x="300834" y="321873"/>
                </a:cubicBezTo>
                <a:lnTo>
                  <a:pt x="0" y="0"/>
                </a:lnTo>
                <a:close/>
              </a:path>
            </a:pathLst>
          </a:custGeom>
          <a:solidFill>
            <a:srgbClr val="E78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bg1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895400-077C-2142-9156-2E70A198A8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5652" y="334420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F3809D6-5CD4-1C49-B0C7-3EEDBDAAA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1531" y="334420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3EE2EA04-47E7-E144-ADAA-6C05CE6E3E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1581" y="334420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C414A3-3A83-D041-B956-76D6270C9C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97460" y="334420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730666-57F8-0548-B524-152D997D3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5563" y="2444750"/>
            <a:ext cx="1708150" cy="6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AC336B09-50E5-E349-9E0E-1744807704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2231" y="2459557"/>
            <a:ext cx="1708150" cy="6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700CFC3-DE73-444E-919D-83D827491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3423" y="2444750"/>
            <a:ext cx="1708150" cy="6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F548FE2-472D-0B4F-BCE6-BE637ED91D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84101" y="2444750"/>
            <a:ext cx="1708150" cy="6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D3863CE-6506-8147-A29F-146A1F5D93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462110"/>
            <a:ext cx="10761738" cy="5044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 </a:t>
            </a:r>
          </a:p>
        </p:txBody>
      </p:sp>
    </p:spTree>
    <p:extLst>
      <p:ext uri="{BB962C8B-B14F-4D97-AF65-F5344CB8AC3E}">
        <p14:creationId xmlns:p14="http://schemas.microsoft.com/office/powerpoint/2010/main" val="2619745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5215910-9066-4F43-B49B-1AA86969B4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462110"/>
            <a:ext cx="10761738" cy="543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00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5D4DBED4-7607-6443-B1AB-20075FBEDB8B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0F58C-C595-7A4D-AAED-26BF36EF43C0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34B8479-5758-F941-82CA-EC2EE40BF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895400-077C-2142-9156-2E70A198A8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002" y="387036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730666-57F8-0548-B524-152D997D36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1001" y="3244479"/>
            <a:ext cx="1884051" cy="428626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D25D898-CB14-A04B-98BE-9B38AE442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7117" y="387036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F29298F-F745-424C-87AB-E367434A5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47116" y="3244479"/>
            <a:ext cx="1884051" cy="428626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58323AF-F7EB-DE40-90EE-5FB48696CD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3718" y="3872613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C6994B3-7855-1146-B953-230D21E5F2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3717" y="3246732"/>
            <a:ext cx="1884051" cy="428626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0FCC17E-CE1B-B54C-99F1-D22553680DF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0347" y="387036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E5E49B49-9F23-AE4F-A6DB-F0410C1EF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80346" y="3244479"/>
            <a:ext cx="1884051" cy="428626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D0F1EE15-3948-AB4D-8AD0-C9C1858A9A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16462" y="3870360"/>
            <a:ext cx="1887538" cy="19796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14pt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1A88BDB-81EE-8744-A398-316137411E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16461" y="3244479"/>
            <a:ext cx="1884051" cy="428626"/>
          </a:xfrm>
          <a:prstGeom prst="rect">
            <a:avLst/>
          </a:prstGeom>
        </p:spPr>
        <p:txBody>
          <a:bodyPr anchor="t"/>
          <a:lstStyle>
            <a:lvl1pPr marL="0" indent="0" algn="ctr">
              <a:buFontTx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Bold, 16pt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0C1615-C799-8247-A43A-C3CD447EE598}"/>
              </a:ext>
            </a:extLst>
          </p:cNvPr>
          <p:cNvCxnSpPr>
            <a:cxnSpLocks/>
          </p:cNvCxnSpPr>
          <p:nvPr userDrawn="1"/>
        </p:nvCxnSpPr>
        <p:spPr>
          <a:xfrm>
            <a:off x="1656522" y="2438400"/>
            <a:ext cx="8945217" cy="0"/>
          </a:xfrm>
          <a:prstGeom prst="line">
            <a:avLst/>
          </a:prstGeom>
          <a:ln w="28575">
            <a:solidFill>
              <a:srgbClr val="309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8CE0E34-E2D6-594F-9C0F-46E3ED21A9E7}"/>
              </a:ext>
            </a:extLst>
          </p:cNvPr>
          <p:cNvSpPr/>
          <p:nvPr userDrawn="1"/>
        </p:nvSpPr>
        <p:spPr>
          <a:xfrm>
            <a:off x="1219200" y="1999989"/>
            <a:ext cx="861391" cy="861391"/>
          </a:xfrm>
          <a:prstGeom prst="ellipse">
            <a:avLst/>
          </a:prstGeom>
          <a:solidFill>
            <a:srgbClr val="309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F03658-A877-3E46-B789-966F2EE744A4}"/>
              </a:ext>
            </a:extLst>
          </p:cNvPr>
          <p:cNvSpPr/>
          <p:nvPr userDrawn="1"/>
        </p:nvSpPr>
        <p:spPr>
          <a:xfrm>
            <a:off x="3458445" y="2005525"/>
            <a:ext cx="861391" cy="861391"/>
          </a:xfrm>
          <a:prstGeom prst="ellipse">
            <a:avLst/>
          </a:prstGeom>
          <a:solidFill>
            <a:srgbClr val="309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F147F38-7C96-024E-9C90-01E03A714EFF}"/>
              </a:ext>
            </a:extLst>
          </p:cNvPr>
          <p:cNvSpPr/>
          <p:nvPr userDrawn="1"/>
        </p:nvSpPr>
        <p:spPr>
          <a:xfrm>
            <a:off x="5661175" y="2004216"/>
            <a:ext cx="861391" cy="861391"/>
          </a:xfrm>
          <a:prstGeom prst="ellipse">
            <a:avLst/>
          </a:prstGeom>
          <a:solidFill>
            <a:srgbClr val="309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85F4B71-7F06-954A-B3CA-C69AF7158E2A}"/>
              </a:ext>
            </a:extLst>
          </p:cNvPr>
          <p:cNvSpPr/>
          <p:nvPr userDrawn="1"/>
        </p:nvSpPr>
        <p:spPr>
          <a:xfrm>
            <a:off x="7900420" y="2004216"/>
            <a:ext cx="861391" cy="861391"/>
          </a:xfrm>
          <a:prstGeom prst="ellipse">
            <a:avLst/>
          </a:prstGeom>
          <a:solidFill>
            <a:srgbClr val="309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96B6E6-1204-A648-94E0-F4B74D3FD068}"/>
              </a:ext>
            </a:extLst>
          </p:cNvPr>
          <p:cNvSpPr/>
          <p:nvPr userDrawn="1"/>
        </p:nvSpPr>
        <p:spPr>
          <a:xfrm>
            <a:off x="10127790" y="2004216"/>
            <a:ext cx="861391" cy="861391"/>
          </a:xfrm>
          <a:prstGeom prst="ellipse">
            <a:avLst/>
          </a:prstGeom>
          <a:solidFill>
            <a:srgbClr val="309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7ACEDDF-8104-DC4F-B9D0-092D01ACB969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bject 30">
            <a:extLst>
              <a:ext uri="{FF2B5EF4-FFF2-40B4-BE49-F238E27FC236}">
                <a16:creationId xmlns:a16="http://schemas.microsoft.com/office/drawing/2014/main" id="{EEB43D49-94B1-D046-A9B0-3F94E0A1DE8F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B0D4A9-2BF0-9448-B09D-B5FF2D6AA19B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98015B0-1312-0745-B217-C1706928B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4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ing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4205113" y="873393"/>
            <a:ext cx="378177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05569" y="245671"/>
            <a:ext cx="1053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EXPEDITORS POWERPOINT TEMPLATE UPDATES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5986396" y="652400"/>
            <a:ext cx="219208" cy="12192000"/>
          </a:xfrm>
          <a:prstGeom prst="rect">
            <a:avLst/>
          </a:prstGeom>
          <a:solidFill>
            <a:srgbClr val="EC1C2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05569" y="1496690"/>
            <a:ext cx="52904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Editable backgrounds</a:t>
            </a:r>
            <a:r>
              <a:rPr lang="en-US" sz="1600" b="1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600" b="1" i="0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0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blank TITLE and SUBSECTION slides have editable backgrounds. To insert your own background image, right click on the slide and choose </a:t>
            </a:r>
            <a:r>
              <a:rPr lang="en-US" sz="1600" b="1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 BACKGROUND</a:t>
            </a:r>
            <a:r>
              <a:rPr lang="en-US" sz="1600" b="0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Insert a picture fill. Under PICTURE COLOR, change the saturation to 0% to create a black and white image.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60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images please go to the </a:t>
            </a:r>
            <a:r>
              <a:rPr lang="en-US" sz="1600" u="none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Image Library </a:t>
            </a:r>
            <a:r>
              <a:rPr lang="en-US" sz="160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 on </a:t>
            </a:r>
            <a:r>
              <a:rPr lang="en-US" sz="1600" kern="12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insite</a:t>
            </a:r>
            <a:r>
              <a:rPr lang="en-US" sz="160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0FEDE3-188E-7F4B-828E-10DF7689581D}"/>
              </a:ext>
            </a:extLst>
          </p:cNvPr>
          <p:cNvSpPr txBox="1"/>
          <p:nvPr userDrawn="1"/>
        </p:nvSpPr>
        <p:spPr>
          <a:xfrm>
            <a:off x="6048900" y="1496690"/>
            <a:ext cx="529042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 Scheme</a:t>
            </a:r>
            <a:r>
              <a:rPr lang="en-US" sz="1600" b="1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1600" b="1" i="0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kern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recommend using slides with the blue background as much as possible to maintain consistency across presentations.</a:t>
            </a:r>
            <a:endParaRPr lang="en-US" sz="1600" b="0" i="0" kern="1200" baseline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0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Preferred accent colors have been loaded into the default presentation theme.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0" i="0" kern="1200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Note: Red should only be used to highlight Expeditors specific material – please use sparingly.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E00774-B545-504E-BE90-F4F0BC435367}"/>
              </a:ext>
            </a:extLst>
          </p:cNvPr>
          <p:cNvSpPr txBox="1"/>
          <p:nvPr userDrawn="1"/>
        </p:nvSpPr>
        <p:spPr>
          <a:xfrm>
            <a:off x="6072448" y="5153610"/>
            <a:ext cx="5065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3834" lvl="1" indent="-24383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  Delete this slide before creating your</a:t>
            </a:r>
            <a:r>
              <a:rPr lang="en-US" sz="1600" i="1" baseline="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presentation. It is available in the master slides for future reference.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E7B3C4-5240-B94F-B591-B13DF576C95E}"/>
              </a:ext>
            </a:extLst>
          </p:cNvPr>
          <p:cNvSpPr txBox="1"/>
          <p:nvPr userDrawn="1"/>
        </p:nvSpPr>
        <p:spPr>
          <a:xfrm>
            <a:off x="805569" y="5153610"/>
            <a:ext cx="506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tips, tricks, and resources, search for PowerPoint on the </a:t>
            </a:r>
            <a:r>
              <a:rPr lang="en-US" sz="1600" kern="1200" dirty="0">
                <a:solidFill>
                  <a:schemeClr val="accent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MarCom Blog</a:t>
            </a:r>
            <a:r>
              <a:rPr lang="en-US" sz="1600" kern="1200" dirty="0">
                <a:solidFill>
                  <a:schemeClr val="accent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2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a city&#10;&#10;Description automatically generated">
            <a:extLst>
              <a:ext uri="{FF2B5EF4-FFF2-40B4-BE49-F238E27FC236}">
                <a16:creationId xmlns:a16="http://schemas.microsoft.com/office/drawing/2014/main" id="{CB5A9DEB-EE8E-D543-A18B-E0019D76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74" y="0"/>
            <a:ext cx="1219777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725E92-09CD-E54B-8BAE-131E892AE79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1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2740A-AF01-4342-AB1F-EC7688A596DA}"/>
              </a:ext>
            </a:extLst>
          </p:cNvPr>
          <p:cNvSpPr/>
          <p:nvPr userDrawn="1"/>
        </p:nvSpPr>
        <p:spPr>
          <a:xfrm>
            <a:off x="347547" y="328961"/>
            <a:ext cx="11496907" cy="620007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B5C2A2-12A1-2E49-8574-9EB5562D2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645" y="1200952"/>
            <a:ext cx="5766710" cy="4456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F4AFB-3FEF-4842-9AFF-C5C73F5B2337}"/>
              </a:ext>
            </a:extLst>
          </p:cNvPr>
          <p:cNvSpPr txBox="1"/>
          <p:nvPr userDrawn="1"/>
        </p:nvSpPr>
        <p:spPr>
          <a:xfrm>
            <a:off x="4298950" y="5670701"/>
            <a:ext cx="35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spc="300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EXPEDITORS.COM</a:t>
            </a:r>
          </a:p>
        </p:txBody>
      </p:sp>
    </p:spTree>
    <p:extLst>
      <p:ext uri="{BB962C8B-B14F-4D97-AF65-F5344CB8AC3E}">
        <p14:creationId xmlns:p14="http://schemas.microsoft.com/office/powerpoint/2010/main" val="9861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9407C7D-2E89-DB44-B06D-4DCEFADA2467}"/>
              </a:ext>
            </a:extLst>
          </p:cNvPr>
          <p:cNvGrpSpPr/>
          <p:nvPr userDrawn="1"/>
        </p:nvGrpSpPr>
        <p:grpSpPr>
          <a:xfrm>
            <a:off x="-3930" y="6242050"/>
            <a:ext cx="12195930" cy="615949"/>
            <a:chOff x="-3930" y="0"/>
            <a:chExt cx="1219593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8B476-696B-5045-9FFA-034801712DE4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283656">
                    <a:alpha val="90000"/>
                  </a:srgbClr>
                </a:gs>
                <a:gs pos="100000">
                  <a:srgbClr val="355E75">
                    <a:alpha val="9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FF59AB-9D24-6441-8816-1ED812077476}"/>
                </a:ext>
              </a:extLst>
            </p:cNvPr>
            <p:cNvSpPr/>
            <p:nvPr userDrawn="1"/>
          </p:nvSpPr>
          <p:spPr>
            <a:xfrm>
              <a:off x="-393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283656">
                    <a:alpha val="67000"/>
                  </a:srgbClr>
                </a:gs>
                <a:gs pos="100000">
                  <a:srgbClr val="355E75">
                    <a:alpha val="67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751" y="462110"/>
            <a:ext cx="10761738" cy="545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spc="6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01FBCC8-4FC9-8A4E-8E7E-2E9D3B000F56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84E1E-E770-BE4D-BD90-9A68B4E66E11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C7FA623F-F980-9342-8692-B6D2FC0A4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9806-7525-2843-98F9-6B33934FFF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52" y="1736725"/>
            <a:ext cx="10831311" cy="4255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231775" indent="-219075">
              <a:tabLst/>
              <a:defRPr sz="1800" b="0" i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695325" indent="-231775">
              <a:tabLst/>
              <a:defRPr sz="1600" b="0" i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312738">
              <a:tabLst/>
              <a:defRPr sz="1400" b="0" i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Body Text, Verdana Regular, 18pt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</p:txBody>
      </p:sp>
    </p:spTree>
    <p:extLst>
      <p:ext uri="{BB962C8B-B14F-4D97-AF65-F5344CB8AC3E}">
        <p14:creationId xmlns:p14="http://schemas.microsoft.com/office/powerpoint/2010/main" val="2547897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C2D5B65-0C9C-1C4E-BDE8-229F1F1A545D}"/>
              </a:ext>
            </a:extLst>
          </p:cNvPr>
          <p:cNvGrpSpPr/>
          <p:nvPr userDrawn="1"/>
        </p:nvGrpSpPr>
        <p:grpSpPr>
          <a:xfrm>
            <a:off x="-3930" y="6242050"/>
            <a:ext cx="12195930" cy="615949"/>
            <a:chOff x="-3930" y="0"/>
            <a:chExt cx="1219593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D8F8F2-01D4-ED40-9E51-C160C1F38373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283656">
                    <a:alpha val="90000"/>
                  </a:srgbClr>
                </a:gs>
                <a:gs pos="100000">
                  <a:srgbClr val="355E75">
                    <a:alpha val="9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F96BFA-6517-144B-983E-697E4D4D5F39}"/>
                </a:ext>
              </a:extLst>
            </p:cNvPr>
            <p:cNvSpPr/>
            <p:nvPr userDrawn="1"/>
          </p:nvSpPr>
          <p:spPr>
            <a:xfrm>
              <a:off x="-393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283656">
                    <a:alpha val="67000"/>
                  </a:srgbClr>
                </a:gs>
                <a:gs pos="100000">
                  <a:srgbClr val="355E75">
                    <a:alpha val="67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462110"/>
            <a:ext cx="10761738" cy="566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00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5D4DBED4-7607-6443-B1AB-20075FBEDB8B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0F58C-C595-7A4D-AAED-26BF36EF43C0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34B8479-5758-F941-82CA-EC2EE40BF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1D8D6-3211-0043-BFCF-AA16C61294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77" y="1492638"/>
            <a:ext cx="10761663" cy="44732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C000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&lt;&lt; Drag picture to placeholder or click icon to add &gt;&gt;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2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view of a city&#10;&#10;Description automatically generated">
            <a:extLst>
              <a:ext uri="{FF2B5EF4-FFF2-40B4-BE49-F238E27FC236}">
                <a16:creationId xmlns:a16="http://schemas.microsoft.com/office/drawing/2014/main" id="{CF0D1DC9-C921-A54A-AF0D-44258F863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774" y="0"/>
            <a:ext cx="1219777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A607E2-C65F-404D-9BE1-59B53042AAE4}"/>
              </a:ext>
            </a:extLst>
          </p:cNvPr>
          <p:cNvSpPr/>
          <p:nvPr userDrawn="1"/>
        </p:nvSpPr>
        <p:spPr>
          <a:xfrm>
            <a:off x="-5774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1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326" y="462110"/>
            <a:ext cx="10761738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</a:t>
            </a: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01FBCC8-4FC9-8A4E-8E7E-2E9D3B000F56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84E1E-E770-BE4D-BD90-9A68B4E66E11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5D32C-E9A3-1444-8041-E64A1E5F5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686" y="1482725"/>
            <a:ext cx="10366513" cy="4427538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50000"/>
              </a:lnSpc>
              <a:buFont typeface="+mj-lt"/>
              <a:buAutoNum type="arabicPeriod"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>
              <a:lnSpc>
                <a:spcPct val="150000"/>
              </a:lnSpc>
              <a:buFont typeface="+mj-lt"/>
              <a:buAutoNum type="arabicPeriod"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1371600" indent="-457200">
              <a:lnSpc>
                <a:spcPct val="150000"/>
              </a:lnSpc>
              <a:buFont typeface="+mj-lt"/>
              <a:buAutoNum type="arabicPeriod"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714500" indent="-342900">
              <a:buFont typeface="+mj-lt"/>
              <a:buAutoNum type="arabicPeriod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buFont typeface="+mj-lt"/>
              <a:buAutoNum type="arabicPeriod"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Verdana Regular, 18pt</a:t>
            </a:r>
          </a:p>
          <a:p>
            <a:pPr lvl="1"/>
            <a:r>
              <a:rPr lang="en-US" dirty="0"/>
              <a:t>Verdana Regular, 16pt</a:t>
            </a:r>
          </a:p>
          <a:p>
            <a:pPr lvl="2"/>
            <a:r>
              <a:rPr lang="en-US" dirty="0"/>
              <a:t>Verdana Regular, 14pt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619F90B-0369-FC44-BB01-3A25DDB99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29B384-7716-584E-9881-BD54DE83D8D5}"/>
              </a:ext>
            </a:extLst>
          </p:cNvPr>
          <p:cNvCxnSpPr/>
          <p:nvPr userDrawn="1"/>
        </p:nvCxnSpPr>
        <p:spPr>
          <a:xfrm>
            <a:off x="746541" y="1482725"/>
            <a:ext cx="0" cy="467953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3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(Forma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C1B60F7-C3DB-D543-87F7-D4773C372A3B}"/>
              </a:ext>
            </a:extLst>
          </p:cNvPr>
          <p:cNvSpPr/>
          <p:nvPr userDrawn="1"/>
        </p:nvSpPr>
        <p:spPr>
          <a:xfrm>
            <a:off x="-5774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1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2740A-AF01-4342-AB1F-EC7688A596DA}"/>
              </a:ext>
            </a:extLst>
          </p:cNvPr>
          <p:cNvSpPr/>
          <p:nvPr userDrawn="1"/>
        </p:nvSpPr>
        <p:spPr>
          <a:xfrm>
            <a:off x="341771" y="328961"/>
            <a:ext cx="11496907" cy="6200078"/>
          </a:xfrm>
          <a:prstGeom prst="rect">
            <a:avLst/>
          </a:prstGeom>
          <a:noFill/>
          <a:ln w="19050"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9F138D-8B5B-8240-9A14-E1F10F7E3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468" y="3169444"/>
            <a:ext cx="10671175" cy="519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pc="600" dirty="0" err="1"/>
              <a:t>verdana</a:t>
            </a:r>
            <a:r>
              <a:rPr lang="en-US" spc="600" dirty="0"/>
              <a:t> BOLD, 32PT,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with text (Forma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07615E-58D6-3F4B-8B3A-97C62A2813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1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C2740A-AF01-4342-AB1F-EC7688A596DA}"/>
              </a:ext>
            </a:extLst>
          </p:cNvPr>
          <p:cNvSpPr/>
          <p:nvPr userDrawn="1"/>
        </p:nvSpPr>
        <p:spPr>
          <a:xfrm>
            <a:off x="347547" y="328961"/>
            <a:ext cx="11496907" cy="6200078"/>
          </a:xfrm>
          <a:prstGeom prst="rect">
            <a:avLst/>
          </a:prstGeom>
          <a:noFill/>
          <a:ln w="19050">
            <a:solidFill>
              <a:srgbClr val="EF3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9F138D-8B5B-8240-9A14-E1F10F7E39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466" y="1480795"/>
            <a:ext cx="10671175" cy="519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pc="600" dirty="0" err="1"/>
              <a:t>verdana</a:t>
            </a:r>
            <a:r>
              <a:rPr lang="en-US" spc="600" dirty="0"/>
              <a:t> BOLD, 32PT, ALL CAPS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12338-D09A-1341-ABFC-9416EB3F71BA}"/>
              </a:ext>
            </a:extLst>
          </p:cNvPr>
          <p:cNvSpPr/>
          <p:nvPr userDrawn="1"/>
        </p:nvSpPr>
        <p:spPr>
          <a:xfrm>
            <a:off x="721298" y="3670853"/>
            <a:ext cx="10747513" cy="2491408"/>
          </a:xfrm>
          <a:prstGeom prst="rect">
            <a:avLst/>
          </a:prstGeom>
          <a:solidFill>
            <a:srgbClr val="30949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4ADCA-AF1E-7545-8480-C521F3B1F8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150" y="4014788"/>
            <a:ext cx="10018713" cy="180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Verdana Regular, 18pt</a:t>
            </a:r>
          </a:p>
        </p:txBody>
      </p:sp>
    </p:spTree>
    <p:extLst>
      <p:ext uri="{BB962C8B-B14F-4D97-AF65-F5344CB8AC3E}">
        <p14:creationId xmlns:p14="http://schemas.microsoft.com/office/powerpoint/2010/main" val="13509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9B0975A-D151-294D-8BF3-559B923DD1C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751" y="462110"/>
            <a:ext cx="10761738" cy="545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01FBCC8-4FC9-8A4E-8E7E-2E9D3B000F56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84E1E-E770-BE4D-BD90-9A68B4E66E11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C7FA623F-F980-9342-8692-B6D2FC0A4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9806-7525-2843-98F9-6B33934FFF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026" y="1736725"/>
            <a:ext cx="10384837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231775" indent="-219075">
              <a:tabLst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695325" indent="-231775"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312738"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Body Text, Verdana Regular, 18pt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8EC68C-15FB-2347-B125-DD9E82656341}"/>
              </a:ext>
            </a:extLst>
          </p:cNvPr>
          <p:cNvCxnSpPr>
            <a:cxnSpLocks/>
          </p:cNvCxnSpPr>
          <p:nvPr userDrawn="1"/>
        </p:nvCxnSpPr>
        <p:spPr>
          <a:xfrm>
            <a:off x="746541" y="1736725"/>
            <a:ext cx="0" cy="44255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96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9B0975A-D151-294D-8BF3-559B923DD1C8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751" y="462110"/>
            <a:ext cx="10761738" cy="545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55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01FBCC8-4FC9-8A4E-8E7E-2E9D3B000F56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84E1E-E770-BE4D-BD90-9A68B4E66E11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C7FA623F-F980-9342-8692-B6D2FC0A4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9806-7525-2843-98F9-6B33934FFF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026" y="1736725"/>
            <a:ext cx="5007959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231775" indent="-219075">
              <a:tabLst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695325" indent="-231775"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312738"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Body Text, Verdana Regular, 18pt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8EC68C-15FB-2347-B125-DD9E82656341}"/>
              </a:ext>
            </a:extLst>
          </p:cNvPr>
          <p:cNvCxnSpPr>
            <a:cxnSpLocks/>
          </p:cNvCxnSpPr>
          <p:nvPr userDrawn="1"/>
        </p:nvCxnSpPr>
        <p:spPr>
          <a:xfrm>
            <a:off x="746541" y="1736725"/>
            <a:ext cx="0" cy="44255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F9F7452-FF1E-BA4E-B442-1797130532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400" y="1736725"/>
            <a:ext cx="5007959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231775" indent="-219075">
              <a:tabLst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695325" indent="-231775"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312738"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Body Text, Verdana Regular, 18pt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</p:txBody>
      </p:sp>
    </p:spTree>
    <p:extLst>
      <p:ext uri="{BB962C8B-B14F-4D97-AF65-F5344CB8AC3E}">
        <p14:creationId xmlns:p14="http://schemas.microsoft.com/office/powerpoint/2010/main" val="2808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C06CE7-A413-414E-9FA6-17378E3318D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462110"/>
            <a:ext cx="10761738" cy="5044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002" y="1008027"/>
            <a:ext cx="10761738" cy="428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0" name="object 30">
            <a:extLst>
              <a:ext uri="{FF2B5EF4-FFF2-40B4-BE49-F238E27FC236}">
                <a16:creationId xmlns:a16="http://schemas.microsoft.com/office/drawing/2014/main" id="{5D4DBED4-7607-6443-B1AB-20075FBEDB8B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90F58C-C595-7A4D-AAED-26BF36EF43C0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734B8479-5758-F941-82CA-EC2EE40BF7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1D8D6-3211-0043-BFCF-AA16C61294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200" y="1473707"/>
            <a:ext cx="10761663" cy="47683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C000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&lt;&lt; Drag picture to placeholder or click icon to add &gt;&gt;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5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39BC76-976F-3D4C-A147-1F98B4490E3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5602" y="450234"/>
            <a:ext cx="6470136" cy="56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Verdana BOLD, 32PT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5602" y="1042752"/>
            <a:ext cx="6470136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01FBCC8-4FC9-8A4E-8E7E-2E9D3B000F56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84E1E-E770-BE4D-BD90-9A68B4E66E11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C7FA623F-F980-9342-8692-B6D2FC0A4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9806-7525-2843-98F9-6B33934FFF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75600" y="1736725"/>
            <a:ext cx="6470254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231775" indent="-219075">
              <a:tabLst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695325" indent="-231775"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312738"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Body Text, Verdana Regular, 18pt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B2DAB8-5849-1E48-8A1A-4AAC5E1A455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566992" y="450233"/>
            <a:ext cx="3949408" cy="5737841"/>
          </a:xfrm>
          <a:prstGeom prst="rect">
            <a:avLst/>
          </a:prstGeom>
          <a:noFill/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&lt;&lt; Drag picture to placeholder or click icon to add &gt;&gt;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469D9B2-9385-E04D-BCF5-8EEEF1430D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283656">
                  <a:alpha val="92000"/>
                </a:srgbClr>
              </a:gs>
              <a:gs pos="100000">
                <a:srgbClr val="355E75">
                  <a:alpha val="9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5EE10D-86CC-0D4D-A77C-97EF8F89CE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2695444"/>
            <a:ext cx="10761738" cy="5459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cap="all" spc="600" baseline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verdana</a:t>
            </a:r>
            <a:r>
              <a:rPr lang="en-US" dirty="0"/>
              <a:t> BOLD, 32PT, All CAPS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3697CA-F7DD-9047-ABC9-C31A4B900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1002" y="3241361"/>
            <a:ext cx="10761738" cy="428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2">
                    <a:lumMod val="9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Subtitle: Verdana Regular, 24pt</a:t>
            </a:r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C01FBCC8-4FC9-8A4E-8E7E-2E9D3B000F56}"/>
              </a:ext>
            </a:extLst>
          </p:cNvPr>
          <p:cNvSpPr txBox="1">
            <a:spLocks/>
          </p:cNvSpPr>
          <p:nvPr userDrawn="1"/>
        </p:nvSpPr>
        <p:spPr>
          <a:xfrm>
            <a:off x="466239" y="6495691"/>
            <a:ext cx="4841742" cy="1122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5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defRPr/>
            </a:pPr>
            <a:r>
              <a:rPr lang="en-US" sz="600" b="0" i="0" dirty="0">
                <a:solidFill>
                  <a:schemeClr val="bg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Property of Expeditors International of Washington, Inc. and its subsidiaries. Reproduction by written authorization only.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A84E1E-E770-BE4D-BD90-9A68B4E66E11}"/>
              </a:ext>
            </a:extLst>
          </p:cNvPr>
          <p:cNvCxnSpPr>
            <a:cxnSpLocks/>
          </p:cNvCxnSpPr>
          <p:nvPr userDrawn="1"/>
        </p:nvCxnSpPr>
        <p:spPr>
          <a:xfrm>
            <a:off x="5307981" y="6581793"/>
            <a:ext cx="60216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C7FA623F-F980-9342-8692-B6D2FC0A4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740" y="6517993"/>
            <a:ext cx="292360" cy="1670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9806-7525-2843-98F9-6B33934FFF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1002" y="3984981"/>
            <a:ext cx="10761663" cy="2219640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  <a:lvl2pPr marL="231775" indent="-219075">
              <a:tabLst/>
              <a:defRPr sz="18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2pPr>
            <a:lvl3pPr marL="695325" indent="-231775"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312738"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dirty="0"/>
              <a:t>Body Text, Verdana Regular, 18pt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Bullet Points – White Circles, 18pt</a:t>
            </a:r>
          </a:p>
          <a:p>
            <a:pPr lvl="2"/>
            <a:r>
              <a:rPr lang="en-US" dirty="0"/>
              <a:t>Second Level, 16pt</a:t>
            </a:r>
          </a:p>
          <a:p>
            <a:pPr lvl="3"/>
            <a:r>
              <a:rPr lang="en-US" dirty="0"/>
              <a:t>Third level, 14pt</a:t>
            </a:r>
          </a:p>
          <a:p>
            <a:pPr lvl="3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4CD729-21C3-3843-90D1-D0134DC49E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2286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&lt;&lt; Drag picture to placeholder or click icon to add &gt;&gt;</a:t>
            </a:r>
          </a:p>
        </p:txBody>
      </p:sp>
    </p:spTree>
    <p:extLst>
      <p:ext uri="{BB962C8B-B14F-4D97-AF65-F5344CB8AC3E}">
        <p14:creationId xmlns:p14="http://schemas.microsoft.com/office/powerpoint/2010/main" val="383496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3656"/>
            </a:gs>
            <a:gs pos="100000">
              <a:srgbClr val="355E7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90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788" r:id="rId3"/>
    <p:sldLayoutId id="2147483666" r:id="rId4"/>
    <p:sldLayoutId id="2147483789" r:id="rId5"/>
    <p:sldLayoutId id="2147483791" r:id="rId6"/>
    <p:sldLayoutId id="2147483790" r:id="rId7"/>
    <p:sldLayoutId id="2147483670" r:id="rId8"/>
    <p:sldLayoutId id="2147483669" r:id="rId9"/>
    <p:sldLayoutId id="2147483796" r:id="rId10"/>
    <p:sldLayoutId id="2147483662" r:id="rId11"/>
    <p:sldLayoutId id="2147483665" r:id="rId12"/>
    <p:sldLayoutId id="2147483776" r:id="rId13"/>
    <p:sldLayoutId id="2147483794" r:id="rId14"/>
    <p:sldLayoutId id="214748380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12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667" r:id="rId2"/>
    <p:sldLayoutId id="21474837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Project and energy services</a:t>
            </a: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0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6F16E-AD27-FD6B-C2E4-27F49604E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New factory logistics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FE7F02-0D33-8EF3-22FA-69BBEA991396}"/>
              </a:ext>
            </a:extLst>
          </p:cNvPr>
          <p:cNvSpPr txBox="1">
            <a:spLocks/>
          </p:cNvSpPr>
          <p:nvPr/>
        </p:nvSpPr>
        <p:spPr>
          <a:xfrm>
            <a:off x="641751" y="1190625"/>
            <a:ext cx="5181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u="sng" dirty="0">
                <a:solidFill>
                  <a:schemeClr val="accent6"/>
                </a:solidFill>
              </a:rPr>
              <a:t>Duration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8 months on average per project. Two projects running concurrently for a period of 4 months.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u="sng" dirty="0">
                <a:solidFill>
                  <a:schemeClr val="accent6"/>
                </a:solidFill>
              </a:rPr>
              <a:t>Number of Projects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Three projects in South Asia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One project in United States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dirty="0">
                <a:solidFill>
                  <a:prstClr val="black"/>
                </a:solidFill>
              </a:rPr>
              <a:t>One project in India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u="sng" dirty="0">
                <a:solidFill>
                  <a:schemeClr val="accent6"/>
                </a:solidFill>
              </a:rPr>
              <a:t>Volumes (</a:t>
            </a:r>
            <a:r>
              <a:rPr lang="en-US" sz="1400" b="1" i="1" u="sng" dirty="0">
                <a:solidFill>
                  <a:schemeClr val="accent6"/>
                </a:solidFill>
              </a:rPr>
              <a:t>Per project</a:t>
            </a:r>
            <a:r>
              <a:rPr lang="en-US" sz="1400" b="1" u="sng" dirty="0">
                <a:solidFill>
                  <a:schemeClr val="accent6"/>
                </a:solidFill>
              </a:rPr>
              <a:t>)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600 ocean containers approx. </a:t>
            </a:r>
          </a:p>
          <a:p>
            <a:pPr marL="457189" lvl="1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20’, 40’ HC, reefers, open tops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150 flat racks approx.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Breakbulk ocean shipments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Air charters (747-400’s)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Dry vans, flat-beds, step decks for legal and over dimensional shipments to POD</a:t>
            </a:r>
          </a:p>
          <a:p>
            <a:endParaRPr lang="en-US" sz="14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E380ED-3043-0956-2D31-BCE3F52BED88}"/>
              </a:ext>
            </a:extLst>
          </p:cNvPr>
          <p:cNvSpPr txBox="1">
            <a:spLocks/>
          </p:cNvSpPr>
          <p:nvPr/>
        </p:nvSpPr>
        <p:spPr>
          <a:xfrm>
            <a:off x="5975751" y="1190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400" b="1" u="sng" dirty="0">
                <a:solidFill>
                  <a:schemeClr val="accent6"/>
                </a:solidFill>
              </a:rPr>
              <a:t>Scope of Services Rendered (</a:t>
            </a:r>
            <a:r>
              <a:rPr lang="en-US" sz="1400" b="1" i="1" u="sng" dirty="0">
                <a:solidFill>
                  <a:schemeClr val="accent6"/>
                </a:solidFill>
              </a:rPr>
              <a:t>Origin</a:t>
            </a:r>
            <a:r>
              <a:rPr lang="en-US" sz="1400" b="1" u="sng" dirty="0">
                <a:solidFill>
                  <a:schemeClr val="accent6"/>
                </a:solidFill>
              </a:rPr>
              <a:t>)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Local coordination and pickup from 60+ suppliers in 10+ different countries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Cargo Surveyors at port of export for breakbulk equipment 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Over dimensional permits for inland transportation in Europe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Consolidation program in US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Ocean FCL as preferred MOT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Meetings with suppliers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Door to Port transportation via East and West Coast for US</a:t>
            </a:r>
          </a:p>
          <a:p>
            <a:pPr marL="228594" indent="-228594">
              <a:defRPr/>
            </a:pPr>
            <a:r>
              <a:rPr lang="en-US" sz="1400" dirty="0">
                <a:solidFill>
                  <a:prstClr val="black"/>
                </a:solidFill>
              </a:rPr>
              <a:t>Hazardous material movements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400" dirty="0">
              <a:solidFill>
                <a:srgbClr val="FFC000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09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11804E2-D930-4F24-8CAF-91384571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74"/>
          <a:stretch/>
        </p:blipFill>
        <p:spPr>
          <a:xfrm>
            <a:off x="1" y="0"/>
            <a:ext cx="4325362" cy="624332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D9BC9-6F7C-3E85-0EAE-EDFE700D8350}"/>
              </a:ext>
            </a:extLst>
          </p:cNvPr>
          <p:cNvSpPr txBox="1"/>
          <p:nvPr/>
        </p:nvSpPr>
        <p:spPr>
          <a:xfrm>
            <a:off x="4662352" y="359688"/>
            <a:ext cx="6645728" cy="5430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Calibri" panose="020F0502020204030204" pitchFamily="34" charset="0"/>
              </a:rPr>
              <a:t>Scope of Services Rendered (</a:t>
            </a: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Calibri" panose="020F0502020204030204" pitchFamily="34" charset="0"/>
              </a:rPr>
              <a:t>Destination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Calibri" panose="020F0502020204030204" pitchFamily="34" charset="0"/>
              </a:rPr>
              <a:t>)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Control Tower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Expediting of pickups based off of required installation dates.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Route surveys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Kick off meetings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Customs clearance for 1 of the projects.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Local coordination for deliveries to remote locations for standard and OOG freight (PM deliveries only)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On site personnel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Weekly internal operational call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Weekly external operational call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Calibri" panose="020F0502020204030204" pitchFamily="34" charset="0"/>
              </a:rPr>
              <a:t>Expeditors Team (varies by project)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1 Control Tower owner at each destination + 1 backup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1 Solar Project Manager based in Houston, TX.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1 Regional Project Cargo Managers supporting destination based in Singapore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3 Regional Project Cargo Managers supporting North America, Europe and Asia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3 Regional Account Managers</a:t>
            </a:r>
          </a:p>
          <a:p>
            <a:pPr marL="228594" marR="0" lvl="0" indent="-228594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1 Regional Transition and Implementation (T&amp;I) manager based in Detroit, MI</a:t>
            </a:r>
          </a:p>
        </p:txBody>
      </p:sp>
    </p:spTree>
    <p:extLst>
      <p:ext uri="{BB962C8B-B14F-4D97-AF65-F5344CB8AC3E}">
        <p14:creationId xmlns:p14="http://schemas.microsoft.com/office/powerpoint/2010/main" val="1309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11804E2-D930-4F24-8CAF-91384571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74"/>
          <a:stretch/>
        </p:blipFill>
        <p:spPr>
          <a:xfrm>
            <a:off x="1" y="0"/>
            <a:ext cx="4325362" cy="6243320"/>
          </a:xfrm>
          <a:prstGeom prst="rect">
            <a:avLst/>
          </a:prstGeom>
          <a:effectLst/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6224E9C-F2F4-C6F8-A57A-9D333C4D6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479" y="462110"/>
            <a:ext cx="6928009" cy="545917"/>
          </a:xfrm>
        </p:spPr>
        <p:txBody>
          <a:bodyPr/>
          <a:lstStyle/>
          <a:p>
            <a:r>
              <a:rPr lang="en-US" dirty="0"/>
              <a:t>factory builds</a:t>
            </a:r>
          </a:p>
          <a:p>
            <a:r>
              <a:rPr lang="en-US" dirty="0">
                <a:solidFill>
                  <a:schemeClr val="accent6"/>
                </a:solidFill>
              </a:rPr>
              <a:t>Tera projects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9DDFEE9-D9FF-D694-3E32-EE689C8A6C59}"/>
              </a:ext>
            </a:extLst>
          </p:cNvPr>
          <p:cNvSpPr txBox="1">
            <a:spLocks/>
          </p:cNvSpPr>
          <p:nvPr/>
        </p:nvSpPr>
        <p:spPr>
          <a:xfrm>
            <a:off x="4562544" y="2119985"/>
            <a:ext cx="3304095" cy="26038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/>
              <a:t>TERA 0 | United States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Project duration: 4 months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50 x OOG flat racks, 150 x 40’ HC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/>
              <a:t>TERA 1 | Malaysia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Project duration: 5 months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200 x OOG flat racks, 750 x 40’ HC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/>
              <a:t>TERA 2 | Vietnam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Project duration: 5 months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200 x OOG flat racks, 750 x 40’ HC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/>
              <a:t>TERA 3 | Vietnam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Project duration: 6 months </a:t>
            </a:r>
          </a:p>
          <a:p>
            <a:pPr marL="380990" indent="-380990"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300 x OOG flat racks, 750 x 40’ HC </a:t>
            </a:r>
          </a:p>
          <a:p>
            <a:endParaRPr lang="en-US" sz="1000" b="1" dirty="0"/>
          </a:p>
          <a:p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DC39E-BDEC-4099-38DD-14D17462DD96}"/>
              </a:ext>
            </a:extLst>
          </p:cNvPr>
          <p:cNvSpPr txBox="1"/>
          <p:nvPr/>
        </p:nvSpPr>
        <p:spPr>
          <a:xfrm>
            <a:off x="8156372" y="2119985"/>
            <a:ext cx="359944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00" b="1" dirty="0"/>
              <a:t>TERA 4 | United States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00" dirty="0"/>
              <a:t>Project duration: 6 months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00" dirty="0"/>
              <a:t>140 x OOG flat racks, 520 x 40’ HC  x 42 x 20’ std, 40 x 40-’ reefer, 107 x domestic flatbeds</a:t>
            </a:r>
          </a:p>
          <a:p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TERA 5 |  Malaysia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/>
              <a:t>Project duration: 6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000" dirty="0"/>
              <a:t>160 x OOG flat racks, 620 x 40’ HC ,  46 x 40’ reefers, 24 x 20’ std, 122 X domestic Flatbeds</a:t>
            </a:r>
          </a:p>
          <a:p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TERA 7 | India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00" dirty="0"/>
              <a:t>Project duration: 6 months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000" dirty="0"/>
              <a:t>70 x OOG flat racks, 50 x flat racks in gauge, 115 x reefers,  15 x  20’ std,  200 x 40’ HC</a:t>
            </a:r>
            <a:endParaRPr lang="en-US" sz="1000" b="1" dirty="0"/>
          </a:p>
          <a:p>
            <a:pPr marL="380990" indent="-38099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613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33053"/>
      </p:ext>
    </p:extLst>
  </p:cSld>
  <p:clrMapOvr>
    <a:masterClrMapping/>
  </p:clrMapOvr>
</p:sld>
</file>

<file path=ppt/theme/theme1.xml><?xml version="1.0" encoding="utf-8"?>
<a:theme xmlns:a="http://schemas.openxmlformats.org/drawingml/2006/main" name="EXPD Primary Layouts">
  <a:themeElements>
    <a:clrScheme name="EXPD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309392"/>
      </a:accent1>
      <a:accent2>
        <a:srgbClr val="DE982F"/>
      </a:accent2>
      <a:accent3>
        <a:srgbClr val="869054"/>
      </a:accent3>
      <a:accent4>
        <a:srgbClr val="5493BB"/>
      </a:accent4>
      <a:accent5>
        <a:srgbClr val="E7794B"/>
      </a:accent5>
      <a:accent6>
        <a:srgbClr val="EF3E33"/>
      </a:accent6>
      <a:hlink>
        <a:srgbClr val="DE982F"/>
      </a:hlink>
      <a:folHlink>
        <a:srgbClr val="AE731B"/>
      </a:folHlink>
    </a:clrScheme>
    <a:fontScheme name="EXPEDITOR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PD Alternative Layouts">
  <a:themeElements>
    <a:clrScheme name="EXPD">
      <a:dk1>
        <a:srgbClr val="000000"/>
      </a:dk1>
      <a:lt1>
        <a:srgbClr val="FFFFFF"/>
      </a:lt1>
      <a:dk2>
        <a:srgbClr val="445469"/>
      </a:dk2>
      <a:lt2>
        <a:srgbClr val="E7E6E6"/>
      </a:lt2>
      <a:accent1>
        <a:srgbClr val="309392"/>
      </a:accent1>
      <a:accent2>
        <a:srgbClr val="DE982F"/>
      </a:accent2>
      <a:accent3>
        <a:srgbClr val="869054"/>
      </a:accent3>
      <a:accent4>
        <a:srgbClr val="5493BB"/>
      </a:accent4>
      <a:accent5>
        <a:srgbClr val="E7794B"/>
      </a:accent5>
      <a:accent6>
        <a:srgbClr val="EF3E33"/>
      </a:accent6>
      <a:hlink>
        <a:srgbClr val="DE982F"/>
      </a:hlink>
      <a:folHlink>
        <a:srgbClr val="AE731B"/>
      </a:folHlink>
    </a:clrScheme>
    <a:fontScheme name="EXPEDITORS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AFEAA5751F3241AC93DEA5B6C0A2F9" ma:contentTypeVersion="4" ma:contentTypeDescription="Create a new document." ma:contentTypeScope="" ma:versionID="df61657cf2dacc9ab74d4edc14c85466">
  <xsd:schema xmlns:xsd="http://www.w3.org/2001/XMLSchema" xmlns:xs="http://www.w3.org/2001/XMLSchema" xmlns:p="http://schemas.microsoft.com/office/2006/metadata/properties" xmlns:ns2="81f32758-752a-455a-a3a5-4d5686051c7f" targetNamespace="http://schemas.microsoft.com/office/2006/metadata/properties" ma:root="true" ma:fieldsID="7f9e396c0fff68656026072efea5d389" ns2:_="">
    <xsd:import namespace="81f32758-752a-455a-a3a5-4d5686051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32758-752a-455a-a3a5-4d5686051c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8A4D9D-B207-452A-97CC-BDC3323292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A4D303-44F9-4D79-80AE-6E715BBF8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32758-752a-455a-a3a5-4d5686051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9630D6-C355-4B4F-9817-4609453E54B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1f32758-752a-455a-a3a5-4d5686051c7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9192</TotalTime>
  <Words>480</Words>
  <Application>Microsoft Office PowerPoint</Application>
  <PresentationFormat>Widescreen</PresentationFormat>
  <Paragraphs>72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Verdana</vt:lpstr>
      <vt:lpstr>EXPD Primary Layouts</vt:lpstr>
      <vt:lpstr>EXPD Alternative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Katie Gullickson</dc:creator>
  <cp:keywords/>
  <dc:description>Final Version - May 7 2020</dc:description>
  <cp:lastModifiedBy>Karen Kinsella</cp:lastModifiedBy>
  <cp:revision>265</cp:revision>
  <dcterms:created xsi:type="dcterms:W3CDTF">2020-03-18T22:39:22Z</dcterms:created>
  <dcterms:modified xsi:type="dcterms:W3CDTF">2022-11-03T16:31:08Z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Final May 7 2020</vt:lpwstr>
  </property>
  <property fmtid="{D5CDD505-2E9C-101B-9397-08002B2CF9AE}" pid="3" name="ContentTypeId">
    <vt:lpwstr>0x010100BBAFEAA5751F3241AC93DEA5B6C0A2F9</vt:lpwstr>
  </property>
  <property fmtid="{D5CDD505-2E9C-101B-9397-08002B2CF9AE}" pid="4" name="Audience1">
    <vt:lpwstr/>
  </property>
  <property fmtid="{D5CDD505-2E9C-101B-9397-08002B2CF9AE}" pid="5" name="Geography">
    <vt:lpwstr/>
  </property>
  <property fmtid="{D5CDD505-2E9C-101B-9397-08002B2CF9AE}" pid="6" name="AuthoringGroup">
    <vt:lpwstr/>
  </property>
  <property fmtid="{D5CDD505-2E9C-101B-9397-08002B2CF9AE}" pid="7" name="OwlDocPortalCategory">
    <vt:lpwstr/>
  </property>
  <property fmtid="{D5CDD505-2E9C-101B-9397-08002B2CF9AE}" pid="8" name="Systems">
    <vt:lpwstr/>
  </property>
  <property fmtid="{D5CDD505-2E9C-101B-9397-08002B2CF9AE}" pid="9" name="DocumentLanguage">
    <vt:lpwstr>1;#English|d73021b3-215e-429f-8c2e-fe86565a6207</vt:lpwstr>
  </property>
  <property fmtid="{D5CDD505-2E9C-101B-9397-08002B2CF9AE}" pid="10" name="Order">
    <vt:r8>4200</vt:r8>
  </property>
</Properties>
</file>